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59" r:id="rId6"/>
    <p:sldId id="272" r:id="rId7"/>
    <p:sldId id="261" r:id="rId8"/>
    <p:sldId id="262" r:id="rId9"/>
    <p:sldId id="273" r:id="rId10"/>
    <p:sldId id="265" r:id="rId11"/>
    <p:sldId id="264" r:id="rId12"/>
    <p:sldId id="267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8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A35A-A502-463A-ACA9-1DDBB5CD5325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9891-32C5-4DA0-BBB5-D0BC9A63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9891-32C5-4DA0-BBB5-D0BC9A632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A43BA1-59CC-46F5-A12C-98344E845BC2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B42409-129D-4038-8E84-017A2ECF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705600" cy="3962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North Shore Key Club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>Alcohol &amp; Substance Abuse Education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4000" dirty="0" smtClean="0"/>
              <a:t>Preparing you to make good decisions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In America, 15% of 8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graders and almost 50% of 12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graders have used marijuana, or pot</a:t>
            </a:r>
          </a:p>
          <a:p>
            <a:endParaRPr lang="en-US" sz="2500" dirty="0" smtClean="0"/>
          </a:p>
          <a:p>
            <a:r>
              <a:rPr lang="en-US" sz="2500" dirty="0" smtClean="0"/>
              <a:t>Addiction is not only possible, but prevalent!</a:t>
            </a:r>
            <a:br>
              <a:rPr lang="en-US" sz="2500" dirty="0" smtClean="0"/>
            </a:br>
            <a:endParaRPr lang="en-US" sz="2500" dirty="0" smtClean="0"/>
          </a:p>
          <a:p>
            <a:r>
              <a:rPr lang="en-US" sz="2500" b="1" dirty="0" smtClean="0"/>
              <a:t>Mental health problems</a:t>
            </a:r>
            <a:r>
              <a:rPr lang="en-US" sz="2500" dirty="0" smtClean="0"/>
              <a:t>, chronic cough, frequent </a:t>
            </a:r>
            <a:r>
              <a:rPr lang="en-US" sz="2500" b="1" dirty="0" smtClean="0"/>
              <a:t>respiratory infections</a:t>
            </a:r>
          </a:p>
          <a:p>
            <a:endParaRPr lang="en-US" sz="2500" dirty="0" smtClean="0"/>
          </a:p>
          <a:p>
            <a:r>
              <a:rPr lang="en-US" sz="2500" dirty="0" smtClean="0"/>
              <a:t>Potential loss of IQ points when repeated use begins in adolescence.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CDC says nationwide heroin deaths up 45% from 2006 to 2010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From 2010-13, death toll increased 91% in Nassau County and 163% in Suffolk County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2013, </a:t>
            </a:r>
            <a:r>
              <a:rPr lang="en-US" b="1" dirty="0" smtClean="0"/>
              <a:t>144 people died </a:t>
            </a:r>
            <a:r>
              <a:rPr lang="en-US" dirty="0" smtClean="0"/>
              <a:t>from heroin alone in LI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From substance abuse in general, </a:t>
            </a:r>
            <a:r>
              <a:rPr lang="en-US" b="1" dirty="0" smtClean="0"/>
              <a:t>1 person dies a day in LI alone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Heroin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are being pressured, or you have made a bad decision, </a:t>
            </a:r>
            <a:r>
              <a:rPr lang="en-US" b="1" dirty="0" smtClean="0"/>
              <a:t>do not be afraid </a:t>
            </a:r>
            <a:r>
              <a:rPr lang="en-US" dirty="0" smtClean="0"/>
              <a:t>to call a parent or friend</a:t>
            </a:r>
            <a:br>
              <a:rPr lang="en-US" dirty="0" smtClean="0"/>
            </a:br>
            <a:endParaRPr lang="en-US" dirty="0"/>
          </a:p>
          <a:p>
            <a:endParaRPr lang="en-US" dirty="0" smtClean="0"/>
          </a:p>
          <a:p>
            <a:r>
              <a:rPr lang="en-US" dirty="0"/>
              <a:t>Parents, friends, and family are there to </a:t>
            </a:r>
            <a:r>
              <a:rPr lang="en-US" dirty="0" smtClean="0"/>
              <a:t>help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Mistakes </a:t>
            </a:r>
            <a:r>
              <a:rPr lang="en-US" dirty="0" smtClean="0"/>
              <a:t>happen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in trouble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2800" b="1" dirty="0" smtClean="0"/>
              <a:t>Be Aware of the Consequences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Decisions can change your life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 before you act!</a:t>
            </a:r>
            <a:endParaRPr lang="en-US" dirty="0"/>
          </a:p>
        </p:txBody>
      </p:sp>
      <p:pic>
        <p:nvPicPr>
          <p:cNvPr id="6" name="Picture 2" descr="image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3921436" cy="3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ask us </a:t>
            </a:r>
            <a:r>
              <a:rPr lang="en-US" b="1" dirty="0" smtClean="0"/>
              <a:t>any</a:t>
            </a:r>
            <a:r>
              <a:rPr lang="en-US" dirty="0" smtClean="0"/>
              <a:t> questions you may have</a:t>
            </a:r>
          </a:p>
          <a:p>
            <a:r>
              <a:rPr lang="en-US" dirty="0" smtClean="0"/>
              <a:t>Substance abuse event on Wednesday, January 6</a:t>
            </a:r>
            <a:r>
              <a:rPr lang="en-US" baseline="30000" dirty="0" smtClean="0"/>
              <a:t>th</a:t>
            </a:r>
            <a:r>
              <a:rPr lang="en-US" dirty="0" smtClean="0"/>
              <a:t>- all are welcome!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time!</a:t>
            </a:r>
            <a:endParaRPr lang="en-US" dirty="0"/>
          </a:p>
        </p:txBody>
      </p:sp>
      <p:pic>
        <p:nvPicPr>
          <p:cNvPr id="27652" name="Picture 4" descr="http://inspire.org.mt/wp-content/uploads/2015/02/Thank-you-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971800"/>
            <a:ext cx="3048000" cy="31612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Adolescence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real recent problem across America, especially on Long Island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 today?</a:t>
            </a:r>
            <a:endParaRPr lang="en-US" dirty="0"/>
          </a:p>
        </p:txBody>
      </p:sp>
      <p:pic>
        <p:nvPicPr>
          <p:cNvPr id="4" name="Picture 3" descr="imag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220928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2" descr="image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447800"/>
            <a:ext cx="1450189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4" descr="image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267200"/>
            <a:ext cx="2164002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Peer </a:t>
            </a:r>
            <a:r>
              <a:rPr lang="en-US" dirty="0" smtClean="0"/>
              <a:t>Pressure</a:t>
            </a:r>
          </a:p>
          <a:p>
            <a:endParaRPr lang="en-US" dirty="0"/>
          </a:p>
          <a:p>
            <a:r>
              <a:rPr lang="en-US" dirty="0"/>
              <a:t>Alcohol</a:t>
            </a:r>
          </a:p>
          <a:p>
            <a:endParaRPr lang="en-US" dirty="0" smtClean="0"/>
          </a:p>
          <a:p>
            <a:r>
              <a:rPr lang="en-US" dirty="0" smtClean="0"/>
              <a:t>Smoking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Marijuana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Heroin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Abadi MT Condensed Extra Bold"/>
                <a:cs typeface="Abadi MT Condensed Extra Bold"/>
                <a:sym typeface="Helvetica Light" charset="0"/>
              </a:rPr>
              <a:t>Peer pressure</a:t>
            </a:r>
            <a:r>
              <a:rPr lang="en-US" sz="2800" dirty="0" smtClean="0">
                <a:latin typeface="Abadi MT Condensed Extra Bold"/>
                <a:cs typeface="Abadi MT Condensed Extra Bold"/>
                <a:sym typeface="Helvetica Light" charset="0"/>
              </a:rPr>
              <a:t> is influence that a group or an individual pushes onto another person that encourages that person to change their attitude, values, or behaviors. </a:t>
            </a:r>
            <a:r>
              <a:rPr lang="en-US" sz="2800" dirty="0" smtClean="0">
                <a:solidFill>
                  <a:srgbClr val="FF0000"/>
                </a:solidFill>
                <a:latin typeface="Abadi MT Condensed Extra Bold"/>
                <a:cs typeface="Abadi MT Condensed Extra Bold"/>
                <a:sym typeface="Helvetica Light" charset="0"/>
              </a:rPr>
              <a:t>This applies to the encouragement of risky behaviors such as smoking, drinking, and abusing drugs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Helvetica" charset="0"/>
                <a:sym typeface="Helvetica" charset="0"/>
              </a:rPr>
              <a:t>How does peer pressure relate to drinking and abusing drugs?</a:t>
            </a:r>
            <a:r>
              <a:rPr lang="en-US" sz="2000" dirty="0" smtClean="0">
                <a:sym typeface="Helvetica Light" charset="0"/>
              </a:rPr>
              <a:t/>
            </a:r>
            <a:br>
              <a:rPr lang="en-US" sz="2000" dirty="0" smtClean="0">
                <a:sym typeface="Helvetica Light" charset="0"/>
              </a:rPr>
            </a:br>
            <a:endParaRPr lang="en-US" dirty="0"/>
          </a:p>
        </p:txBody>
      </p:sp>
      <p:pic>
        <p:nvPicPr>
          <p:cNvPr id="1026" name="Picture 2" descr="http://www.insearchofmecafe.com/Libraries/Peer_Pressure/peerPressure_bubbles.jpg"/>
          <p:cNvPicPr>
            <a:picLocks noChangeAspect="1" noChangeArrowheads="1"/>
          </p:cNvPicPr>
          <p:nvPr/>
        </p:nvPicPr>
        <p:blipFill>
          <a:blip r:embed="rId2" cstate="print"/>
          <a:srcRect l="66909" b="8046"/>
          <a:stretch>
            <a:fillRect/>
          </a:stretch>
        </p:blipFill>
        <p:spPr bwMode="auto">
          <a:xfrm>
            <a:off x="7086600" y="3886200"/>
            <a:ext cx="1733550" cy="1524000"/>
          </a:xfrm>
          <a:prstGeom prst="rect">
            <a:avLst/>
          </a:prstGeom>
          <a:noFill/>
        </p:spPr>
      </p:pic>
      <p:pic>
        <p:nvPicPr>
          <p:cNvPr id="1028" name="Picture 4" descr="http://www.insearchofmecafe.com/Libraries/Peer_Pressure/peerPressure_bubbles.jpg"/>
          <p:cNvPicPr>
            <a:picLocks noChangeAspect="1" noChangeArrowheads="1"/>
          </p:cNvPicPr>
          <p:nvPr/>
        </p:nvPicPr>
        <p:blipFill>
          <a:blip r:embed="rId2" cstate="print"/>
          <a:srcRect l="33454" r="33091"/>
          <a:stretch>
            <a:fillRect/>
          </a:stretch>
        </p:blipFill>
        <p:spPr bwMode="auto">
          <a:xfrm>
            <a:off x="4191000" y="4800600"/>
            <a:ext cx="1752600" cy="1657351"/>
          </a:xfrm>
          <a:prstGeom prst="rect">
            <a:avLst/>
          </a:prstGeom>
          <a:noFill/>
        </p:spPr>
      </p:pic>
      <p:pic>
        <p:nvPicPr>
          <p:cNvPr id="1030" name="Picture 6" descr="http://www.insearchofmecafe.com/Libraries/Peer_Pressure/peerPressure_bubbles.jpg"/>
          <p:cNvPicPr>
            <a:picLocks noChangeAspect="1" noChangeArrowheads="1"/>
          </p:cNvPicPr>
          <p:nvPr/>
        </p:nvPicPr>
        <p:blipFill>
          <a:blip r:embed="rId2" cstate="print"/>
          <a:srcRect r="66545"/>
          <a:stretch>
            <a:fillRect/>
          </a:stretch>
        </p:blipFill>
        <p:spPr bwMode="auto">
          <a:xfrm>
            <a:off x="1143000" y="4191000"/>
            <a:ext cx="1752600" cy="16573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u="sng" dirty="0" smtClean="0"/>
              <a:t>Things to know about peer pressure:</a:t>
            </a:r>
          </a:p>
          <a:p>
            <a:r>
              <a:rPr lang="en-US" dirty="0" smtClean="0"/>
              <a:t>Pressure will not only come from obvious people and places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Your best friends can be the people to pressure you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you know something is going to happen then just don’t go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Communication with family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Always be ready to say no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for it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/>
              <a:t>Ways to </a:t>
            </a:r>
            <a:r>
              <a:rPr lang="en-US" sz="4000" b="0" dirty="0"/>
              <a:t>S</a:t>
            </a:r>
            <a:r>
              <a:rPr lang="en-US" sz="4000" b="0" dirty="0" smtClean="0"/>
              <a:t>ay </a:t>
            </a:r>
            <a:r>
              <a:rPr lang="en-US" sz="4000" dirty="0" smtClean="0"/>
              <a:t>No</a:t>
            </a:r>
            <a:r>
              <a:rPr lang="en-US" sz="4000" b="0" dirty="0" smtClean="0"/>
              <a:t> and Still be </a:t>
            </a:r>
            <a:r>
              <a:rPr lang="en-US" sz="4000" dirty="0" smtClean="0"/>
              <a:t>Cool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2954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Have set excuses you could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Have a deal with your parents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Don’t over think situations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ow to act in certain situations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 yourself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Surround yourself with your own group of friends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2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So why is saying </a:t>
            </a:r>
            <a:r>
              <a:rPr lang="en-US" sz="5400" i="1" dirty="0" smtClean="0"/>
              <a:t>no</a:t>
            </a:r>
            <a:r>
              <a:rPr lang="en-US" sz="5400" dirty="0" smtClean="0"/>
              <a:t> so </a:t>
            </a:r>
            <a:r>
              <a:rPr lang="en-US" sz="5400" i="1" dirty="0" smtClean="0"/>
              <a:t>important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About 22.7% of people ages 12–20 </a:t>
            </a:r>
            <a:br>
              <a:rPr lang="en-US" dirty="0" smtClean="0"/>
            </a:br>
            <a:r>
              <a:rPr lang="en-US" dirty="0" smtClean="0"/>
              <a:t>reported drinking alcohol in the past </a:t>
            </a:r>
            <a:br>
              <a:rPr lang="en-US" dirty="0" smtClean="0"/>
            </a:br>
            <a:r>
              <a:rPr lang="en-US" dirty="0" smtClean="0"/>
              <a:t>month</a:t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>
                <a:sym typeface="Helvetica" charset="0"/>
              </a:rPr>
              <a:t>More than 4 in 10 people who start </a:t>
            </a:r>
            <a:br>
              <a:rPr lang="en-US" sz="2800" dirty="0" smtClean="0">
                <a:sym typeface="Helvetica" charset="0"/>
              </a:rPr>
            </a:br>
            <a:r>
              <a:rPr lang="en-US" sz="2800" dirty="0" smtClean="0">
                <a:sym typeface="Helvetica" charset="0"/>
              </a:rPr>
              <a:t>drinking at 15 eventually become alcoholics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4,358 people under age 21 </a:t>
            </a:r>
            <a:r>
              <a:rPr lang="en-US" b="1" dirty="0" smtClean="0"/>
              <a:t>die</a:t>
            </a:r>
            <a:r>
              <a:rPr lang="en-US" dirty="0" smtClean="0"/>
              <a:t> each year from alcohol-related situations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Over 190,000</a:t>
            </a:r>
            <a:r>
              <a:rPr lang="en-US" dirty="0" smtClean="0"/>
              <a:t> people underage visit an emergency room for alcohol-related injuries a year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pic>
        <p:nvPicPr>
          <p:cNvPr id="19458" name="Picture 2" descr="http://www.healthline.com/hlcmsresource/images/diabetesmine/wp-content/uploads/2012/11/Alcohol-Fact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762000"/>
            <a:ext cx="18288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86" y="1295400"/>
            <a:ext cx="7924800" cy="486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2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348</TotalTime>
  <Words>272</Words>
  <Application>Microsoft Office PowerPoint</Application>
  <PresentationFormat>On-screen Show (4:3)</PresentationFormat>
  <Paragraphs>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Abadi MT Condensed Extra Bold</vt:lpstr>
      <vt:lpstr>Arial</vt:lpstr>
      <vt:lpstr>Calibri</vt:lpstr>
      <vt:lpstr>Helvetica</vt:lpstr>
      <vt:lpstr>Helvetica Light</vt:lpstr>
      <vt:lpstr>Lucida Sans Unicode</vt:lpstr>
      <vt:lpstr>Verdana</vt:lpstr>
      <vt:lpstr>Wingdings 2</vt:lpstr>
      <vt:lpstr>Wingdings 3</vt:lpstr>
      <vt:lpstr>Concourse</vt:lpstr>
      <vt:lpstr>North Shore Key Club  Alcohol &amp; Substance Abuse Education  Preparing you to make good decisions</vt:lpstr>
      <vt:lpstr>Why are we here today?</vt:lpstr>
      <vt:lpstr>Group Activity </vt:lpstr>
      <vt:lpstr>How does peer pressure relate to drinking and abusing drugs? </vt:lpstr>
      <vt:lpstr>How to prepare for it</vt:lpstr>
      <vt:lpstr>Ways to Say No and Still be Cool</vt:lpstr>
      <vt:lpstr>So why is saying no so important?</vt:lpstr>
      <vt:lpstr>Alcohol</vt:lpstr>
      <vt:lpstr>Smoking</vt:lpstr>
      <vt:lpstr>Marijuana</vt:lpstr>
      <vt:lpstr>Heroin</vt:lpstr>
      <vt:lpstr>If you are in trouble</vt:lpstr>
      <vt:lpstr>Think before you act!</vt:lpstr>
      <vt:lpstr>Thank you for your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Shore Key Club  Alcohol &amp; Substance Abuse Education  Preparing you to make good decisions</dc:title>
  <dc:creator>Louie</dc:creator>
  <cp:lastModifiedBy>Mark K</cp:lastModifiedBy>
  <cp:revision>39</cp:revision>
  <dcterms:created xsi:type="dcterms:W3CDTF">2015-11-07T20:23:24Z</dcterms:created>
  <dcterms:modified xsi:type="dcterms:W3CDTF">2015-12-31T21:46:54Z</dcterms:modified>
</cp:coreProperties>
</file>